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4"/>
  </p:sldMasterIdLst>
  <p:sldIdLst>
    <p:sldId id="257" r:id="rId5"/>
    <p:sldId id="260" r:id="rId6"/>
    <p:sldId id="263" r:id="rId7"/>
    <p:sldId id="264" r:id="rId8"/>
    <p:sldId id="259" r:id="rId9"/>
    <p:sldId id="265" r:id="rId10"/>
    <p:sldId id="266" r:id="rId11"/>
    <p:sldId id="267" r:id="rId12"/>
    <p:sldId id="268" r:id="rId13"/>
    <p:sldId id="269" r:id="rId14"/>
    <p:sldId id="26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C21EE-3316-74F7-B726-C3E75417FE84}" v="4" dt="2024-06-18T09:15:14.470"/>
    <p1510:client id="{88659D5B-B144-B4A1-FB08-484490CB4C7C}" v="17" dt="2024-06-18T10:15:45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58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Horáková" userId="S::lucie.horakova@educa-sos.eu::15db450f-4514-47f0-934b-69d05117ef9e" providerId="AD" clId="Web-{19AC21EE-3316-74F7-B726-C3E75417FE84}"/>
    <pc:docChg chg="modSld">
      <pc:chgData name="Lucie Horáková" userId="S::lucie.horakova@educa-sos.eu::15db450f-4514-47f0-934b-69d05117ef9e" providerId="AD" clId="Web-{19AC21EE-3316-74F7-B726-C3E75417FE84}" dt="2024-06-18T09:15:12.079" v="2" actId="20577"/>
      <pc:docMkLst>
        <pc:docMk/>
      </pc:docMkLst>
      <pc:sldChg chg="modSp">
        <pc:chgData name="Lucie Horáková" userId="S::lucie.horakova@educa-sos.eu::15db450f-4514-47f0-934b-69d05117ef9e" providerId="AD" clId="Web-{19AC21EE-3316-74F7-B726-C3E75417FE84}" dt="2024-06-18T09:15:12.079" v="2" actId="20577"/>
        <pc:sldMkLst>
          <pc:docMk/>
          <pc:sldMk cId="2536082470" sldId="263"/>
        </pc:sldMkLst>
        <pc:spChg chg="mod">
          <ac:chgData name="Lucie Horáková" userId="S::lucie.horakova@educa-sos.eu::15db450f-4514-47f0-934b-69d05117ef9e" providerId="AD" clId="Web-{19AC21EE-3316-74F7-B726-C3E75417FE84}" dt="2024-06-18T09:15:12.079" v="2" actId="20577"/>
          <ac:spMkLst>
            <pc:docMk/>
            <pc:sldMk cId="2536082470" sldId="263"/>
            <ac:spMk id="3" creationId="{C907B2DC-13C7-3B7F-8792-60FD5BCCE982}"/>
          </ac:spMkLst>
        </pc:spChg>
      </pc:sldChg>
    </pc:docChg>
  </pc:docChgLst>
  <pc:docChgLst>
    <pc:chgData name="Lucie Horáková" userId="S::lucie.horakova@educa-sos.eu::15db450f-4514-47f0-934b-69d05117ef9e" providerId="AD" clId="Web-{88659D5B-B144-B4A1-FB08-484490CB4C7C}"/>
    <pc:docChg chg="modSld">
      <pc:chgData name="Lucie Horáková" userId="S::lucie.horakova@educa-sos.eu::15db450f-4514-47f0-934b-69d05117ef9e" providerId="AD" clId="Web-{88659D5B-B144-B4A1-FB08-484490CB4C7C}" dt="2024-06-18T10:15:44.567" v="7" actId="20577"/>
      <pc:docMkLst>
        <pc:docMk/>
      </pc:docMkLst>
      <pc:sldChg chg="modSp">
        <pc:chgData name="Lucie Horáková" userId="S::lucie.horakova@educa-sos.eu::15db450f-4514-47f0-934b-69d05117ef9e" providerId="AD" clId="Web-{88659D5B-B144-B4A1-FB08-484490CB4C7C}" dt="2024-06-18T10:15:33.504" v="3" actId="20577"/>
        <pc:sldMkLst>
          <pc:docMk/>
          <pc:sldMk cId="3398718824" sldId="266"/>
        </pc:sldMkLst>
        <pc:spChg chg="mod">
          <ac:chgData name="Lucie Horáková" userId="S::lucie.horakova@educa-sos.eu::15db450f-4514-47f0-934b-69d05117ef9e" providerId="AD" clId="Web-{88659D5B-B144-B4A1-FB08-484490CB4C7C}" dt="2024-06-18T10:15:33.504" v="3" actId="20577"/>
          <ac:spMkLst>
            <pc:docMk/>
            <pc:sldMk cId="3398718824" sldId="266"/>
            <ac:spMk id="3" creationId="{0E287C13-C390-497C-F927-2EAB976B51B1}"/>
          </ac:spMkLst>
        </pc:spChg>
      </pc:sldChg>
      <pc:sldChg chg="modSp">
        <pc:chgData name="Lucie Horáková" userId="S::lucie.horakova@educa-sos.eu::15db450f-4514-47f0-934b-69d05117ef9e" providerId="AD" clId="Web-{88659D5B-B144-B4A1-FB08-484490CB4C7C}" dt="2024-06-18T10:15:44.567" v="7" actId="20577"/>
        <pc:sldMkLst>
          <pc:docMk/>
          <pc:sldMk cId="36305898" sldId="267"/>
        </pc:sldMkLst>
        <pc:spChg chg="mod">
          <ac:chgData name="Lucie Horáková" userId="S::lucie.horakova@educa-sos.eu::15db450f-4514-47f0-934b-69d05117ef9e" providerId="AD" clId="Web-{88659D5B-B144-B4A1-FB08-484490CB4C7C}" dt="2024-06-18T10:15:44.567" v="7" actId="20577"/>
          <ac:spMkLst>
            <pc:docMk/>
            <pc:sldMk cId="36305898" sldId="267"/>
            <ac:spMk id="7" creationId="{11EDE998-993E-E6C9-AACF-85C9DA2F8055}"/>
          </ac:spMkLst>
        </pc:spChg>
      </pc:sldChg>
      <pc:sldChg chg="modSp">
        <pc:chgData name="Lucie Horáková" userId="S::lucie.horakova@educa-sos.eu::15db450f-4514-47f0-934b-69d05117ef9e" providerId="AD" clId="Web-{88659D5B-B144-B4A1-FB08-484490CB4C7C}" dt="2024-06-18T10:15:39.207" v="5" actId="20577"/>
        <pc:sldMkLst>
          <pc:docMk/>
          <pc:sldMk cId="2772669909" sldId="268"/>
        </pc:sldMkLst>
        <pc:spChg chg="mod">
          <ac:chgData name="Lucie Horáková" userId="S::lucie.horakova@educa-sos.eu::15db450f-4514-47f0-934b-69d05117ef9e" providerId="AD" clId="Web-{88659D5B-B144-B4A1-FB08-484490CB4C7C}" dt="2024-06-18T10:15:39.207" v="5" actId="20577"/>
          <ac:spMkLst>
            <pc:docMk/>
            <pc:sldMk cId="2772669909" sldId="268"/>
            <ac:spMk id="16" creationId="{5A245B0E-2439-668F-AD0A-5732508227B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37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15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80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81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58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8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67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67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29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42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0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9FAEE-E48C-492E-BA29-74B16DE192A3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21331-E0CD-4E53-9496-10BAC44E99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14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olu%C5%88" TargetMode="External"/><Relationship Id="rId2" Type="http://schemas.openxmlformats.org/officeDocument/2006/relationships/hyperlink" Target="https://www.invia.cz/recko/solu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AC3C8D1-0083-4FD8-94BD-533E6FB5B3D2}"/>
              </a:ext>
            </a:extLst>
          </p:cNvPr>
          <p:cNvSpPr/>
          <p:nvPr/>
        </p:nvSpPr>
        <p:spPr>
          <a:xfrm>
            <a:off x="6520545" y="2144486"/>
            <a:ext cx="5007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b="1" dirty="0">
                <a:cs typeface="Calibri"/>
              </a:rPr>
              <a:t>Číslo projektu: 2023-1-CZ01-KA121-VET-000135958</a:t>
            </a:r>
            <a:endParaRPr lang="cs-CZ" sz="3200" b="1" dirty="0"/>
          </a:p>
        </p:txBody>
      </p:sp>
      <p:pic>
        <p:nvPicPr>
          <p:cNvPr id="3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297B86FD-6AD8-4F7B-B7BA-9939DC95E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685560"/>
            <a:ext cx="5692083" cy="1152646"/>
          </a:xfrm>
          <a:prstGeom prst="rect">
            <a:avLst/>
          </a:prstGeom>
          <a:ln w="12700">
            <a:noFill/>
          </a:ln>
        </p:spPr>
      </p:pic>
      <p:pic>
        <p:nvPicPr>
          <p:cNvPr id="4" name="Obrázek 7" descr="Obsah obrázku logo&#10;&#10;Popis se vygeneroval automaticky.">
            <a:extLst>
              <a:ext uri="{FF2B5EF4-FFF2-40B4-BE49-F238E27FC236}">
                <a16:creationId xmlns:a16="http://schemas.microsoft.com/office/drawing/2014/main" id="{8B524623-447B-4554-B0AC-79F04353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17" y="244987"/>
            <a:ext cx="4303914" cy="1807643"/>
          </a:xfrm>
          <a:prstGeom prst="rect">
            <a:avLst/>
          </a:prstGeom>
          <a:ln w="12700"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0AB6C4-5E05-78CA-C947-64A66B22F570}"/>
              </a:ext>
            </a:extLst>
          </p:cNvPr>
          <p:cNvSpPr txBox="1"/>
          <p:nvPr/>
        </p:nvSpPr>
        <p:spPr>
          <a:xfrm>
            <a:off x="403917" y="2623457"/>
            <a:ext cx="5430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Lucie Horáková </a:t>
            </a:r>
          </a:p>
          <a:p>
            <a:r>
              <a:rPr lang="cs-CZ" sz="3200" b="1" dirty="0"/>
              <a:t>Třída: M2.A</a:t>
            </a:r>
          </a:p>
          <a:p>
            <a:r>
              <a:rPr lang="cs-CZ" sz="3200" b="1" dirty="0"/>
              <a:t>Obor: Cestovní ruch a animační služby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0EC193-A58F-58C7-777A-99B965C527C8}"/>
              </a:ext>
            </a:extLst>
          </p:cNvPr>
          <p:cNvSpPr txBox="1"/>
          <p:nvPr/>
        </p:nvSpPr>
        <p:spPr>
          <a:xfrm>
            <a:off x="4811486" y="772887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Řecko- Soluň 2024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267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5754E3-8B7C-D77E-5F72-813647B9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 algn="ctr"/>
            <a:r>
              <a:rPr lang="cs-CZ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Shrnutí stáže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D217CB-AB4E-2BB6-A42E-F4CC094F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286000"/>
            <a:ext cx="4646905" cy="407035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Díky této stáži jsem nabrala mnoho nových dovedností. </a:t>
            </a:r>
          </a:p>
          <a:p>
            <a:r>
              <a:rPr lang="cs-CZ" sz="2000" dirty="0"/>
              <a:t>Zjistila jsem, jak funguje práce recepčního v hotelu a jak moc je náročná. </a:t>
            </a:r>
          </a:p>
          <a:p>
            <a:r>
              <a:rPr lang="cs-CZ" sz="2000" dirty="0"/>
              <a:t>Věřím, že mi to prospělo ke zdokonalování mého anglického jazyka. </a:t>
            </a:r>
          </a:p>
          <a:p>
            <a:r>
              <a:rPr lang="cs-CZ" sz="2000" dirty="0"/>
              <a:t>Poznala jsem novou zemi, místní obyvatelstvo a zvyky. </a:t>
            </a:r>
            <a:endParaRPr lang="en-US" sz="2000" dirty="0"/>
          </a:p>
        </p:txBody>
      </p:sp>
      <p:pic>
        <p:nvPicPr>
          <p:cNvPr id="5" name="Zástupný obsah 4" descr="Obsah obrázku mrak, venku, voda, obloha&#10;&#10;Popis byl vytvořen automaticky">
            <a:extLst>
              <a:ext uri="{FF2B5EF4-FFF2-40B4-BE49-F238E27FC236}">
                <a16:creationId xmlns:a16="http://schemas.microsoft.com/office/drawing/2014/main" id="{978C1C3D-5651-F2AE-80A4-C9C1033E6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r="8824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2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C7C1D-6BD3-4879-9E89-27901B2D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DĚKUJI ZA POZORNOST.</a:t>
            </a:r>
          </a:p>
        </p:txBody>
      </p:sp>
      <p:pic>
        <p:nvPicPr>
          <p:cNvPr id="4" name="Obrázek 7" descr="Obsah obrázku logo&#10;&#10;Popis se vygeneroval automaticky.">
            <a:extLst>
              <a:ext uri="{FF2B5EF4-FFF2-40B4-BE49-F238E27FC236}">
                <a16:creationId xmlns:a16="http://schemas.microsoft.com/office/drawing/2014/main" id="{5EF289F0-B5B5-4713-B91A-6E7695CA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283029"/>
            <a:ext cx="5073174" cy="2130732"/>
          </a:xfrm>
          <a:prstGeom prst="rect">
            <a:avLst/>
          </a:prstGeom>
          <a:ln w="12700">
            <a:noFill/>
          </a:ln>
        </p:spPr>
      </p:pic>
      <p:pic>
        <p:nvPicPr>
          <p:cNvPr id="5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1BD007C6-2D69-4CE7-857C-05775BD6A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36" y="4812586"/>
            <a:ext cx="5777504" cy="1169944"/>
          </a:xfrm>
          <a:prstGeom prst="rect">
            <a:avLst/>
          </a:prstGeom>
          <a:ln w="12700">
            <a:noFill/>
          </a:ln>
        </p:spPr>
      </p:pic>
      <p:pic>
        <p:nvPicPr>
          <p:cNvPr id="7" name="Obrázek 6" descr="Obsah obrázku osoba, Lidská tvář, Módní doplňky, oblečení&#10;&#10;Popis byl vytvořen automaticky">
            <a:extLst>
              <a:ext uri="{FF2B5EF4-FFF2-40B4-BE49-F238E27FC236}">
                <a16:creationId xmlns:a16="http://schemas.microsoft.com/office/drawing/2014/main" id="{9E9A621A-7F12-EF43-0982-008D228C6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90" y="400492"/>
            <a:ext cx="2137699" cy="2850265"/>
          </a:xfrm>
          <a:prstGeom prst="rect">
            <a:avLst/>
          </a:prstGeom>
        </p:spPr>
      </p:pic>
      <p:pic>
        <p:nvPicPr>
          <p:cNvPr id="9" name="Obrázek 8" descr="Obsah obrázku interiér, krabice, hračka, zeď&#10;&#10;Popis byl vytvořen automaticky">
            <a:extLst>
              <a:ext uri="{FF2B5EF4-FFF2-40B4-BE49-F238E27FC236}">
                <a16:creationId xmlns:a16="http://schemas.microsoft.com/office/drawing/2014/main" id="{090FF339-5C70-D959-9732-2A3A8A622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6288" y="526790"/>
            <a:ext cx="3135085" cy="2351314"/>
          </a:xfrm>
          <a:prstGeom prst="rect">
            <a:avLst/>
          </a:prstGeom>
        </p:spPr>
      </p:pic>
      <p:pic>
        <p:nvPicPr>
          <p:cNvPr id="13" name="Obrázek 12" descr="Obsah obrázku osoba, oblečení, Lidská tvář, Módní doplňky&#10;&#10;Popis byl vytvořen automaticky">
            <a:extLst>
              <a:ext uri="{FF2B5EF4-FFF2-40B4-BE49-F238E27FC236}">
                <a16:creationId xmlns:a16="http://schemas.microsoft.com/office/drawing/2014/main" id="{018403F7-4862-F848-6893-9589A6180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704421"/>
            <a:ext cx="2710542" cy="36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698C3-05FF-7A8A-1FE0-B1C9B6EE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D4C88-9C28-5488-553F-0A5849F7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Soluň informace pro turisty | Invia.cz</a:t>
            </a:r>
            <a:endParaRPr lang="cs-CZ" dirty="0"/>
          </a:p>
          <a:p>
            <a:r>
              <a:rPr lang="cs-CZ" dirty="0">
                <a:hlinkClick r:id="rId3"/>
              </a:rPr>
              <a:t>Soluň – Wikipedie (wikipedia.org)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976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88850-B47D-6F38-C131-8F7C8357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Řecko- Soluň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9A36D-CF07-99DA-CDD9-C87A34836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Anglicky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Thessaloniki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Leží v úpatí poloostrova Chalkidiki v Egejském moři. 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druhé největší řecké město.</a:t>
            </a:r>
          </a:p>
          <a:p>
            <a:r>
              <a:rPr lang="cs-CZ" b="0" i="0" dirty="0">
                <a:solidFill>
                  <a:srgbClr val="1A1B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Centrum historického regionu Makedonie je velmi populárním turistickým místem.</a:t>
            </a:r>
          </a:p>
          <a:p>
            <a:r>
              <a:rPr lang="pl-PL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Symbolem města je Bílá věž.</a:t>
            </a:r>
          </a:p>
          <a:p>
            <a:r>
              <a:rPr lang="pl-PL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Založeno králem Makedonie Kasandrem.</a:t>
            </a:r>
          </a:p>
          <a:p>
            <a:r>
              <a:rPr lang="pl-PL" dirty="0">
                <a:solidFill>
                  <a:srgbClr val="1F1F1F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 více než 800 000 obyvatel.</a:t>
            </a:r>
          </a:p>
          <a:p>
            <a:pPr marL="0" indent="0">
              <a:buNone/>
            </a:pPr>
            <a:endParaRPr lang="cs-CZ" b="0" i="0" dirty="0">
              <a:solidFill>
                <a:srgbClr val="1A1B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Obsah obrázku mince&#10;&#10;Popis byl vytvořen automaticky se střední mírou spolehlivosti">
            <a:extLst>
              <a:ext uri="{FF2B5EF4-FFF2-40B4-BE49-F238E27FC236}">
                <a16:creationId xmlns:a16="http://schemas.microsoft.com/office/drawing/2014/main" id="{F9A00559-6864-726F-B43D-AAC0C858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4001294"/>
            <a:ext cx="3951514" cy="26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E051D928-BC5E-41A3-9164-409DC1436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538447-17A6-EF82-3567-4B8A478C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8"/>
            <a:ext cx="4396392" cy="1332176"/>
          </a:xfrm>
        </p:spPr>
        <p:txBody>
          <a:bodyPr anchor="b">
            <a:normAutofit/>
          </a:bodyPr>
          <a:lstStyle/>
          <a:p>
            <a:pPr algn="ctr"/>
            <a:r>
              <a:rPr lang="cs-C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Trvání pobytu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07B2DC-13C7-3B7F-8792-60FD5BCCE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8" y="2416630"/>
            <a:ext cx="4824016" cy="3559268"/>
          </a:xfrm>
        </p:spPr>
        <p:txBody>
          <a:bodyPr anchor="t">
            <a:normAutofit/>
          </a:bodyPr>
          <a:lstStyle/>
          <a:p>
            <a:r>
              <a:rPr lang="cs-CZ" dirty="0"/>
              <a:t>od 19. 5. 2024 – 8. 6. 2024</a:t>
            </a:r>
          </a:p>
          <a:p>
            <a:r>
              <a:rPr lang="cs-CZ" dirty="0"/>
              <a:t>V neděli 19. 5. 2024 jsme přiletěli na letiště Soluň ve večerních hodinách. </a:t>
            </a:r>
          </a:p>
          <a:p>
            <a:r>
              <a:rPr lang="cs-CZ" dirty="0"/>
              <a:t>V sobotu 8. 6. 2024 jsme odlétali z letiště Soluň v ranních hodinách. </a:t>
            </a:r>
          </a:p>
        </p:txBody>
      </p:sp>
      <p:pic>
        <p:nvPicPr>
          <p:cNvPr id="7" name="Obrázek 6" descr="Obsah obrázku mrak, hoblovat, venku, obloha&#10;&#10;Popis byl vytvořen automaticky">
            <a:extLst>
              <a:ext uri="{FF2B5EF4-FFF2-40B4-BE49-F238E27FC236}">
                <a16:creationId xmlns:a16="http://schemas.microsoft.com/office/drawing/2014/main" id="{842447F1-1932-CDE6-1AE5-6BF096B8D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r="23827"/>
          <a:stretch/>
        </p:blipFill>
        <p:spPr>
          <a:xfrm rot="5400000">
            <a:off x="6052801" y="25337"/>
            <a:ext cx="5445860" cy="6807325"/>
          </a:xfrm>
          <a:prstGeom prst="rect">
            <a:avLst/>
          </a:prstGeom>
        </p:spPr>
      </p:pic>
      <p:pic>
        <p:nvPicPr>
          <p:cNvPr id="5" name="Obrázek 4" descr="Obsah obrázku venku, oblečení, budova, osoba&#10;&#10;Popis byl vytvořen automaticky">
            <a:extLst>
              <a:ext uri="{FF2B5EF4-FFF2-40B4-BE49-F238E27FC236}">
                <a16:creationId xmlns:a16="http://schemas.microsoft.com/office/drawing/2014/main" id="{1EC1A4AD-431C-FEA6-C4FA-B45572C3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 r="17179" b="-1"/>
          <a:stretch/>
        </p:blipFill>
        <p:spPr>
          <a:xfrm rot="5400000">
            <a:off x="5930382" y="924989"/>
            <a:ext cx="1993563" cy="2491954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8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0B4900-5983-D5A7-0076-8B637A5D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cs-CZ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Egnatia</a:t>
            </a:r>
            <a:r>
              <a:rPr lang="cs-CZ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Hotel</a:t>
            </a:r>
          </a:p>
        </p:txBody>
      </p:sp>
      <p:pic>
        <p:nvPicPr>
          <p:cNvPr id="7" name="Obrázek 6" descr="Obsah obrázku budova, venku, květináč, domácnost&#10;&#10;Popis byl vytvořen automaticky">
            <a:extLst>
              <a:ext uri="{FF2B5EF4-FFF2-40B4-BE49-F238E27FC236}">
                <a16:creationId xmlns:a16="http://schemas.microsoft.com/office/drawing/2014/main" id="{8463A8EC-7718-31FC-01AA-78031D104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6606" b="-1"/>
          <a:stretch/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B13881-8E81-141F-C5A8-A6611D47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571538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V tomto hotelu, který se nachází v centru města Soluň jsme byli ubytování celé 3 týdny.</a:t>
            </a:r>
          </a:p>
          <a:p>
            <a:r>
              <a:rPr lang="cs-CZ" sz="2400" dirty="0"/>
              <a:t>Měla jsem jedinečnou možnost a štěstí být součástí personálu tohoto hotelu a pomáhat jim. </a:t>
            </a:r>
          </a:p>
          <a:p>
            <a:r>
              <a:rPr lang="cs-CZ" sz="2400" dirty="0"/>
              <a:t>Mezi nejčastější klienty hotelu patří: lidé na služebních cestách, rodiny na dovolené, studenti s programem ERASMUS</a:t>
            </a:r>
            <a:r>
              <a:rPr lang="cs-CZ" sz="2000" dirty="0"/>
              <a:t>+ </a:t>
            </a:r>
          </a:p>
        </p:txBody>
      </p:sp>
      <p:pic>
        <p:nvPicPr>
          <p:cNvPr id="9" name="Obrázek 8" descr="Obsah obrázku venku, okno, budova, obytný dům&#10;&#10;Popis byl vytvořen automaticky">
            <a:extLst>
              <a:ext uri="{FF2B5EF4-FFF2-40B4-BE49-F238E27FC236}">
                <a16:creationId xmlns:a16="http://schemas.microsoft.com/office/drawing/2014/main" id="{39F97120-CCEE-2835-C9D1-4635E221A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r="12710"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24" name="Rectangle 19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1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BA5DA-A98A-C3DF-5E74-D9DDFB46C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ORGANIZAČNÍ STRUKTURA FIRMY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C502495-9789-9F4D-16B0-0F5111C80EA8}"/>
              </a:ext>
            </a:extLst>
          </p:cNvPr>
          <p:cNvSpPr/>
          <p:nvPr/>
        </p:nvSpPr>
        <p:spPr>
          <a:xfrm>
            <a:off x="3809999" y="1531470"/>
            <a:ext cx="4572001" cy="16798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00AFAB-0A67-6451-69E7-581F559242E2}"/>
              </a:ext>
            </a:extLst>
          </p:cNvPr>
          <p:cNvSpPr txBox="1"/>
          <p:nvPr/>
        </p:nvSpPr>
        <p:spPr>
          <a:xfrm>
            <a:off x="4514845" y="1531470"/>
            <a:ext cx="3061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Mentor </a:t>
            </a:r>
            <a:r>
              <a:rPr lang="cs-CZ" sz="3200" dirty="0" err="1"/>
              <a:t>Panagiotis</a:t>
            </a:r>
            <a:r>
              <a:rPr lang="cs-CZ" sz="3200" dirty="0"/>
              <a:t> </a:t>
            </a:r>
            <a:r>
              <a:rPr lang="cs-CZ" sz="3200" dirty="0" err="1"/>
              <a:t>Mpoutsoukis</a:t>
            </a:r>
            <a:endParaRPr lang="cs-CZ" sz="3200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F50EC9B-F7D6-78F1-6BF5-8A154E339E3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090557" y="3213368"/>
            <a:ext cx="5443" cy="5435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515BD5F0-0ECB-48F7-04CA-FC00905CC226}"/>
              </a:ext>
            </a:extLst>
          </p:cNvPr>
          <p:cNvSpPr/>
          <p:nvPr/>
        </p:nvSpPr>
        <p:spPr>
          <a:xfrm>
            <a:off x="4795157" y="3756871"/>
            <a:ext cx="2601686" cy="594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B60B0AE-4CDE-F3AE-E4EB-3A6CBA675863}"/>
              </a:ext>
            </a:extLst>
          </p:cNvPr>
          <p:cNvSpPr/>
          <p:nvPr/>
        </p:nvSpPr>
        <p:spPr>
          <a:xfrm>
            <a:off x="2530929" y="4851729"/>
            <a:ext cx="1948543" cy="998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C8F87B9-C15D-E531-BAF0-7480F21B2712}"/>
              </a:ext>
            </a:extLst>
          </p:cNvPr>
          <p:cNvCxnSpPr>
            <a:cxnSpLocks/>
          </p:cNvCxnSpPr>
          <p:nvPr/>
        </p:nvCxnSpPr>
        <p:spPr>
          <a:xfrm flipH="1">
            <a:off x="4049485" y="4352139"/>
            <a:ext cx="1055915" cy="4995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4BAFDCF-E58A-6D23-0785-DB26FF318479}"/>
              </a:ext>
            </a:extLst>
          </p:cNvPr>
          <p:cNvSpPr txBox="1"/>
          <p:nvPr/>
        </p:nvSpPr>
        <p:spPr>
          <a:xfrm>
            <a:off x="4931227" y="3632735"/>
            <a:ext cx="230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Recepční </a:t>
            </a:r>
            <a:r>
              <a:rPr lang="cs-CZ" sz="2400" dirty="0" err="1"/>
              <a:t>Egnatia</a:t>
            </a:r>
            <a:r>
              <a:rPr lang="cs-CZ" sz="2400" dirty="0"/>
              <a:t> Hotel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C60E2B9-5439-E529-A56B-9C8327541D4F}"/>
              </a:ext>
            </a:extLst>
          </p:cNvPr>
          <p:cNvCxnSpPr>
            <a:cxnSpLocks/>
          </p:cNvCxnSpPr>
          <p:nvPr/>
        </p:nvCxnSpPr>
        <p:spPr>
          <a:xfrm>
            <a:off x="5731328" y="4365882"/>
            <a:ext cx="0" cy="7068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2ED5CC4-9A1D-5E54-CAB2-4D249C750DA1}"/>
              </a:ext>
            </a:extLst>
          </p:cNvPr>
          <p:cNvSpPr txBox="1"/>
          <p:nvPr/>
        </p:nvSpPr>
        <p:spPr>
          <a:xfrm>
            <a:off x="2623457" y="5072743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Ori Maria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6C09F5F8-A9B4-1FED-8672-560C80E2AE3B}"/>
              </a:ext>
            </a:extLst>
          </p:cNvPr>
          <p:cNvSpPr/>
          <p:nvPr/>
        </p:nvSpPr>
        <p:spPr>
          <a:xfrm>
            <a:off x="4757057" y="5072743"/>
            <a:ext cx="1948541" cy="1426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AB797BD-368B-B591-209B-2FC7FC18FFAF}"/>
              </a:ext>
            </a:extLst>
          </p:cNvPr>
          <p:cNvSpPr txBox="1"/>
          <p:nvPr/>
        </p:nvSpPr>
        <p:spPr>
          <a:xfrm>
            <a:off x="4795156" y="5350770"/>
            <a:ext cx="1910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/>
              <a:t>Zacharnas</a:t>
            </a:r>
            <a:r>
              <a:rPr lang="cs-CZ" sz="2800" dirty="0"/>
              <a:t> </a:t>
            </a:r>
            <a:r>
              <a:rPr lang="cs-CZ" sz="2800" dirty="0" err="1"/>
              <a:t>Stylianos</a:t>
            </a:r>
            <a:endParaRPr lang="cs-CZ" sz="2800" dirty="0"/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0D044622-26FB-4AE1-5A36-6EBDE8F8D070}"/>
              </a:ext>
            </a:extLst>
          </p:cNvPr>
          <p:cNvCxnSpPr/>
          <p:nvPr/>
        </p:nvCxnSpPr>
        <p:spPr>
          <a:xfrm>
            <a:off x="6890657" y="4351550"/>
            <a:ext cx="506186" cy="8082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bdélník 35">
            <a:extLst>
              <a:ext uri="{FF2B5EF4-FFF2-40B4-BE49-F238E27FC236}">
                <a16:creationId xmlns:a16="http://schemas.microsoft.com/office/drawing/2014/main" id="{FB9BAC41-137A-D688-F5C5-6FE32D31FD95}"/>
              </a:ext>
            </a:extLst>
          </p:cNvPr>
          <p:cNvSpPr/>
          <p:nvPr/>
        </p:nvSpPr>
        <p:spPr>
          <a:xfrm>
            <a:off x="6983183" y="5182547"/>
            <a:ext cx="2193474" cy="14260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652AD1B7-38EA-04AC-343A-E049144FBC3A}"/>
              </a:ext>
            </a:extLst>
          </p:cNvPr>
          <p:cNvSpPr txBox="1"/>
          <p:nvPr/>
        </p:nvSpPr>
        <p:spPr>
          <a:xfrm>
            <a:off x="6983182" y="5350770"/>
            <a:ext cx="2095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/>
              <a:t>Chatzielenou</a:t>
            </a:r>
            <a:r>
              <a:rPr lang="cs-CZ" sz="2800" dirty="0"/>
              <a:t> </a:t>
            </a:r>
            <a:r>
              <a:rPr lang="cs-CZ" sz="2800" dirty="0" err="1"/>
              <a:t>Evangellos</a:t>
            </a:r>
            <a:endParaRPr lang="cs-CZ" sz="2800" dirty="0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B65DF6F4-DAC3-E8E0-2922-6C6B1513E4C8}"/>
              </a:ext>
            </a:extLst>
          </p:cNvPr>
          <p:cNvCxnSpPr/>
          <p:nvPr/>
        </p:nvCxnSpPr>
        <p:spPr>
          <a:xfrm>
            <a:off x="7320643" y="4362909"/>
            <a:ext cx="1834243" cy="1682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bdélník 39">
            <a:extLst>
              <a:ext uri="{FF2B5EF4-FFF2-40B4-BE49-F238E27FC236}">
                <a16:creationId xmlns:a16="http://schemas.microsoft.com/office/drawing/2014/main" id="{731AEA7F-43AF-648A-8E16-1F25408BA8BF}"/>
              </a:ext>
            </a:extLst>
          </p:cNvPr>
          <p:cNvSpPr/>
          <p:nvPr/>
        </p:nvSpPr>
        <p:spPr>
          <a:xfrm>
            <a:off x="9078686" y="4125685"/>
            <a:ext cx="2601686" cy="10341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0A59FA0A-2800-4C65-C413-C7659FA873F3}"/>
              </a:ext>
            </a:extLst>
          </p:cNvPr>
          <p:cNvSpPr txBox="1"/>
          <p:nvPr/>
        </p:nvSpPr>
        <p:spPr>
          <a:xfrm>
            <a:off x="9078686" y="4125686"/>
            <a:ext cx="2193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/>
              <a:t>Stratidis</a:t>
            </a:r>
            <a:r>
              <a:rPr lang="cs-CZ" sz="3200" dirty="0"/>
              <a:t> </a:t>
            </a:r>
            <a:r>
              <a:rPr lang="cs-CZ" sz="3200" dirty="0" err="1"/>
              <a:t>Panagiotis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1478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BC82BD-14B8-CA72-4C95-03805BD3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Vykonávaná činnost </a:t>
            </a:r>
          </a:p>
        </p:txBody>
      </p:sp>
      <p:pic>
        <p:nvPicPr>
          <p:cNvPr id="5" name="Obrázek 4" descr="Obsah obrázku osoba, oblečení, interiér, kuchyňský spotřebič&#10;&#10;Popis byl vytvořen automaticky">
            <a:extLst>
              <a:ext uri="{FF2B5EF4-FFF2-40B4-BE49-F238E27FC236}">
                <a16:creationId xmlns:a16="http://schemas.microsoft.com/office/drawing/2014/main" id="{386E3C18-855C-1C3E-AD3F-A04CF291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195"/>
          <a:stretch/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D6F889-E456-3D0D-721B-F41C707A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472" y="397565"/>
            <a:ext cx="3762042" cy="6460435"/>
          </a:xfrm>
        </p:spPr>
        <p:txBody>
          <a:bodyPr anchor="ctr">
            <a:normAutofit lnSpcReduction="10000"/>
          </a:bodyPr>
          <a:lstStyle/>
          <a:p>
            <a:r>
              <a:rPr lang="cs-CZ" sz="1800" dirty="0"/>
              <a:t>Měla jsem možnost zjistit a naučit se, jak to chodí na recepci hotelu. </a:t>
            </a:r>
          </a:p>
          <a:p>
            <a:r>
              <a:rPr lang="cs-CZ" sz="1800" dirty="0"/>
              <a:t>Dostali mě na starost recepční hotelu, kteří mě zaučovali. </a:t>
            </a:r>
          </a:p>
          <a:p>
            <a:r>
              <a:rPr lang="cs-CZ" sz="1800" dirty="0"/>
              <a:t>Pomáhala jsem klientům s jejich </a:t>
            </a:r>
            <a:r>
              <a:rPr lang="cs-CZ" sz="1800" dirty="0" err="1"/>
              <a:t>check</a:t>
            </a:r>
            <a:r>
              <a:rPr lang="cs-CZ" sz="1800" dirty="0"/>
              <a:t>-in a </a:t>
            </a:r>
            <a:r>
              <a:rPr lang="cs-CZ" sz="1800" dirty="0" err="1"/>
              <a:t>check</a:t>
            </a:r>
            <a:r>
              <a:rPr lang="cs-CZ" sz="1800" dirty="0"/>
              <a:t>-out procesem. Bylo mi ukázáno a vysvětleno, jak pracovat v rezervačním a hotelovém systému. Recepční mi také ukázali, že nestojí jen za pultem, ale musí také vykonávat jiné činnosti. </a:t>
            </a:r>
          </a:p>
          <a:p>
            <a:r>
              <a:rPr lang="cs-CZ" sz="1800" dirty="0"/>
              <a:t> Jako jsou třeba: řešení nepříjemností (vyřizování reklamací a stížnost, krádeže), uschovávání zavazadel, volání taxi služeb, dávají klientům informace o okolí a památkách, na žádost klientů parkují jejich vozidla atd.</a:t>
            </a:r>
          </a:p>
          <a:p>
            <a:r>
              <a:rPr lang="cs-CZ" sz="1800" dirty="0"/>
              <a:t>Během prohlídky hotelu, mi byla ukázána kuchyň. Tam se připravovaly snídaně na každý den. Pomáhala jsem chystat snídaně pro klienty. </a:t>
            </a:r>
          </a:p>
          <a:p>
            <a:pPr marL="2743200" lvl="6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	</a:t>
            </a:r>
          </a:p>
          <a:p>
            <a:endParaRPr lang="cs-CZ" sz="1400" dirty="0"/>
          </a:p>
        </p:txBody>
      </p:sp>
      <p:pic>
        <p:nvPicPr>
          <p:cNvPr id="7" name="Obrázek 6" descr="Obsah obrázku oblečení, osoba, boty, schody&#10;&#10;Popis byl vytvořen automaticky">
            <a:extLst>
              <a:ext uri="{FF2B5EF4-FFF2-40B4-BE49-F238E27FC236}">
                <a16:creationId xmlns:a16="http://schemas.microsoft.com/office/drawing/2014/main" id="{45E61F22-A036-7AE4-224C-FCB0AE970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0" b="9866"/>
          <a:stretch/>
        </p:blipFill>
        <p:spPr>
          <a:xfrm rot="5400000">
            <a:off x="7070918" y="1736914"/>
            <a:ext cx="6858002" cy="338416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0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676E91-423C-5193-A7D2-76AB5803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Náš volný čas </a:t>
            </a:r>
          </a:p>
        </p:txBody>
      </p:sp>
      <p:pic>
        <p:nvPicPr>
          <p:cNvPr id="11" name="Obrázek 10" descr="Obsah obrázku budova, obchod, interiér, displej&#10;&#10;Popis byl vytvořen automaticky">
            <a:extLst>
              <a:ext uri="{FF2B5EF4-FFF2-40B4-BE49-F238E27FC236}">
                <a16:creationId xmlns:a16="http://schemas.microsoft.com/office/drawing/2014/main" id="{21918ABE-D3D9-D376-25B4-FD8BF9248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30767" b="3"/>
          <a:stretch/>
        </p:blipFill>
        <p:spPr>
          <a:xfrm rot="5400000">
            <a:off x="322168" y="2862680"/>
            <a:ext cx="3673153" cy="43174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87C13-C390-497C-F927-2EAB976B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622094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Měli jsme jedinečnou možnost si projít město Soluň.</a:t>
            </a:r>
          </a:p>
          <a:p>
            <a:r>
              <a:rPr lang="cs-CZ" sz="2000" dirty="0"/>
              <a:t>Viděla jsem místní tržnice, obchody se suvenýry, výborné restaurace a zajímavé místa a památky. </a:t>
            </a:r>
          </a:p>
          <a:p>
            <a:r>
              <a:rPr lang="cs-CZ" sz="2000" dirty="0"/>
              <a:t>Navštívili jsme: Kostel sv. Sofie, </a:t>
            </a:r>
            <a:r>
              <a:rPr lang="cs-CZ" sz="2000" dirty="0" err="1"/>
              <a:t>Rotudnu</a:t>
            </a:r>
            <a:r>
              <a:rPr lang="cs-CZ" sz="2000" dirty="0"/>
              <a:t>, </a:t>
            </a:r>
            <a:r>
              <a:rPr lang="cs-CZ" sz="2000" dirty="0" err="1"/>
              <a:t>Castle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Thessaloniki</a:t>
            </a:r>
            <a:r>
              <a:rPr lang="cs-CZ" sz="2000" dirty="0"/>
              <a:t>, </a:t>
            </a:r>
            <a:r>
              <a:rPr lang="cs-CZ" sz="2000" dirty="0" err="1"/>
              <a:t>Edessa</a:t>
            </a:r>
            <a:r>
              <a:rPr lang="cs-CZ" sz="2000" dirty="0"/>
              <a:t>, </a:t>
            </a:r>
            <a:r>
              <a:rPr lang="cs-CZ" sz="2000" dirty="0" err="1"/>
              <a:t>Pozar</a:t>
            </a:r>
            <a:r>
              <a:rPr lang="cs-CZ" sz="2000" dirty="0"/>
              <a:t> </a:t>
            </a:r>
            <a:r>
              <a:rPr lang="cs-CZ" sz="2000" dirty="0" err="1"/>
              <a:t>Thermal</a:t>
            </a:r>
            <a:r>
              <a:rPr lang="cs-CZ" sz="2000" dirty="0"/>
              <a:t> </a:t>
            </a:r>
            <a:r>
              <a:rPr lang="cs-CZ" sz="2000" dirty="0" err="1"/>
              <a:t>Baths</a:t>
            </a:r>
            <a:r>
              <a:rPr lang="cs-CZ" sz="2000" dirty="0"/>
              <a:t>, město Ano Poli, Hradby, </a:t>
            </a:r>
            <a:r>
              <a:rPr lang="cs-CZ" sz="2000" dirty="0" err="1"/>
              <a:t>Perea</a:t>
            </a:r>
            <a:r>
              <a:rPr lang="cs-CZ" sz="2000" dirty="0"/>
              <a:t> pláž, Kostel sv. Dimitrie, Bílá věž, park v oblasti </a:t>
            </a:r>
            <a:r>
              <a:rPr lang="cs-CZ" sz="2000" dirty="0" err="1"/>
              <a:t>Thermi</a:t>
            </a:r>
            <a:r>
              <a:rPr lang="cs-CZ" sz="2000" dirty="0"/>
              <a:t> </a:t>
            </a:r>
          </a:p>
          <a:p>
            <a:r>
              <a:rPr lang="cs-CZ" sz="2000" dirty="0"/>
              <a:t>Moje nejoblíbenější destinace byla procházka k přístavu po promenádě až k Bílé věži. </a:t>
            </a:r>
          </a:p>
        </p:txBody>
      </p:sp>
      <p:pic>
        <p:nvPicPr>
          <p:cNvPr id="9" name="Obrázek 8" descr="Obsah obrázku venku, budova, květináč, domácnost&#10;&#10;Popis byl vytvořen automaticky">
            <a:extLst>
              <a:ext uri="{FF2B5EF4-FFF2-40B4-BE49-F238E27FC236}">
                <a16:creationId xmlns:a16="http://schemas.microsoft.com/office/drawing/2014/main" id="{EFAA280D-AB60-94FA-14CC-D71A24055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r="15595"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1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obloha, budova, Hacienda&#10;&#10;Popis byl vytvořen automaticky">
            <a:extLst>
              <a:ext uri="{FF2B5EF4-FFF2-40B4-BE49-F238E27FC236}">
                <a16:creationId xmlns:a16="http://schemas.microsoft.com/office/drawing/2014/main" id="{93DF2E9F-5149-9822-5EEC-07BCA364D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4233" cy="3366861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EDE998-993E-E6C9-AACF-85C9DA2F8055}"/>
              </a:ext>
            </a:extLst>
          </p:cNvPr>
          <p:cNvSpPr txBox="1"/>
          <p:nvPr/>
        </p:nvSpPr>
        <p:spPr>
          <a:xfrm>
            <a:off x="-1" y="3366861"/>
            <a:ext cx="447423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400" dirty="0">
                <a:latin typeface="Times New Roman"/>
                <a:cs typeface="Times New Roman"/>
              </a:rPr>
              <a:t>Kostel sv. Sofie 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budova, venku, obloha, strom&#10;&#10;Popis byl vytvořen automaticky">
            <a:extLst>
              <a:ext uri="{FF2B5EF4-FFF2-40B4-BE49-F238E27FC236}">
                <a16:creationId xmlns:a16="http://schemas.microsoft.com/office/drawing/2014/main" id="{20250F7D-DFF5-41E9-DBB5-48479241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64" y="0"/>
            <a:ext cx="3420836" cy="456111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0444D5-8EE9-B606-D266-8D9262ABB756}"/>
              </a:ext>
            </a:extLst>
          </p:cNvPr>
          <p:cNvSpPr txBox="1"/>
          <p:nvPr/>
        </p:nvSpPr>
        <p:spPr>
          <a:xfrm>
            <a:off x="8771164" y="4561115"/>
            <a:ext cx="34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Bílá věž</a:t>
            </a:r>
          </a:p>
        </p:txBody>
      </p:sp>
      <p:pic>
        <p:nvPicPr>
          <p:cNvPr id="14" name="Obrázek 13" descr="Obsah obrázku venku, vodopád, strom, rostlina&#10;&#10;Popis byl vytvořen automaticky">
            <a:extLst>
              <a:ext uri="{FF2B5EF4-FFF2-40B4-BE49-F238E27FC236}">
                <a16:creationId xmlns:a16="http://schemas.microsoft.com/office/drawing/2014/main" id="{70108278-8E30-7D8D-D47C-8CE08F34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2" y="0"/>
            <a:ext cx="4776107" cy="636814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33266F-FC56-F2A0-D9CA-C1AE7D935AD5}"/>
              </a:ext>
            </a:extLst>
          </p:cNvPr>
          <p:cNvSpPr txBox="1"/>
          <p:nvPr/>
        </p:nvSpPr>
        <p:spPr>
          <a:xfrm>
            <a:off x="4374899" y="6272057"/>
            <a:ext cx="497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Pozar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Baths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Obrázek 20" descr="Obsah obrázku symbol, modrá, řada/pruh, Elektricky modrá&#10;&#10;Popis byl vytvořen automaticky">
            <a:extLst>
              <a:ext uri="{FF2B5EF4-FFF2-40B4-BE49-F238E27FC236}">
                <a16:creationId xmlns:a16="http://schemas.microsoft.com/office/drawing/2014/main" id="{700C05B6-693D-FEE7-66B2-68FDE5B90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0" y="4288971"/>
            <a:ext cx="2974629" cy="19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obloha, venku, okno, území&#10;&#10;Popis byl vytvořen automaticky">
            <a:extLst>
              <a:ext uri="{FF2B5EF4-FFF2-40B4-BE49-F238E27FC236}">
                <a16:creationId xmlns:a16="http://schemas.microsoft.com/office/drawing/2014/main" id="{A6F56526-EB03-53D8-8FC2-DA0674745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4831" y="724829"/>
            <a:ext cx="6858002" cy="5408342"/>
          </a:xfrm>
        </p:spPr>
      </p:pic>
      <p:pic>
        <p:nvPicPr>
          <p:cNvPr id="15" name="Obrázek 14" descr="Obsah obrázku venku, obloha, budova, květináč&#10;&#10;Popis byl vytvořen automaticky">
            <a:extLst>
              <a:ext uri="{FF2B5EF4-FFF2-40B4-BE49-F238E27FC236}">
                <a16:creationId xmlns:a16="http://schemas.microsoft.com/office/drawing/2014/main" id="{B16F606A-2362-B801-AADE-5406042F1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41" y="-1"/>
            <a:ext cx="6783659" cy="508774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A245B0E-2439-668F-AD0A-5732508227B5}"/>
              </a:ext>
            </a:extLst>
          </p:cNvPr>
          <p:cNvSpPr txBox="1"/>
          <p:nvPr/>
        </p:nvSpPr>
        <p:spPr>
          <a:xfrm>
            <a:off x="5408341" y="5442857"/>
            <a:ext cx="63572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4400" dirty="0">
                <a:latin typeface="Times New Roman"/>
                <a:cs typeface="Times New Roman"/>
              </a:rPr>
              <a:t>Kostel sv. Dimitrie </a:t>
            </a:r>
            <a:endParaRPr lang="cs-CZ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699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8" ma:contentTypeDescription="Vytvoří nový dokument" ma:contentTypeScope="" ma:versionID="cd479897c03148c51b49291be2e890df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a862566bbe6f30372429f4d657efcd9f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7d3786b-d67a-4f62-8b10-aec56e7d777d" xsi:nil="true"/>
  </documentManagement>
</p:properties>
</file>

<file path=customXml/itemProps1.xml><?xml version="1.0" encoding="utf-8"?>
<ds:datastoreItem xmlns:ds="http://schemas.openxmlformats.org/officeDocument/2006/customXml" ds:itemID="{A1F30B68-7B51-4AD3-B262-936FC351ADD7}">
  <ds:schemaRefs>
    <ds:schemaRef ds:uri="854ac56e-bd75-4dde-a807-aa06319b56de"/>
    <ds:schemaRef ds:uri="a7d3786b-d67a-4f62-8b10-aec56e7d7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D5300B-0B8A-4F56-B183-9851118FD0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E9A48-3633-4354-9EBB-141344C1E5C8}">
  <ds:schemaRefs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854ac56e-bd75-4dde-a807-aa06319b56de"/>
    <ds:schemaRef ds:uri="a7d3786b-d67a-4f62-8b10-aec56e7d777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</TotalTime>
  <Words>487</Words>
  <Application>Microsoft Office PowerPoint</Application>
  <PresentationFormat>Širokoúhlá obrazovka</PresentationFormat>
  <Paragraphs>57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Office 2013–2022</vt:lpstr>
      <vt:lpstr>Prezentace aplikace PowerPoint</vt:lpstr>
      <vt:lpstr>Řecko- Soluň</vt:lpstr>
      <vt:lpstr>Trvání pobytu </vt:lpstr>
      <vt:lpstr>Egnatia Hotel</vt:lpstr>
      <vt:lpstr>ORGANIZAČNÍ STRUKTURA FIRMY </vt:lpstr>
      <vt:lpstr>Vykonávaná činnost </vt:lpstr>
      <vt:lpstr>Náš volný čas </vt:lpstr>
      <vt:lpstr>Prezentace aplikace PowerPoint</vt:lpstr>
      <vt:lpstr>Prezentace aplikace PowerPoint</vt:lpstr>
      <vt:lpstr>Shrnutí stáže 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Nedělová</dc:creator>
  <cp:lastModifiedBy>Barbora Baculová</cp:lastModifiedBy>
  <cp:revision>13</cp:revision>
  <dcterms:created xsi:type="dcterms:W3CDTF">2023-06-12T11:01:52Z</dcterms:created>
  <dcterms:modified xsi:type="dcterms:W3CDTF">2024-06-18T10:15:52Z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